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56" r:id="rId2"/>
    <p:sldId id="271" r:id="rId3"/>
    <p:sldId id="287" r:id="rId4"/>
    <p:sldId id="288" r:id="rId5"/>
    <p:sldId id="289" r:id="rId6"/>
    <p:sldId id="290" r:id="rId7"/>
    <p:sldId id="291" r:id="rId8"/>
    <p:sldId id="292" r:id="rId9"/>
    <p:sldId id="295" r:id="rId10"/>
    <p:sldId id="296" r:id="rId11"/>
    <p:sldId id="297" r:id="rId12"/>
    <p:sldId id="299" r:id="rId13"/>
    <p:sldId id="300" r:id="rId14"/>
    <p:sldId id="293" r:id="rId15"/>
    <p:sldId id="28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72" autoAdjust="0"/>
    <p:restoredTop sz="93750" autoAdjust="0"/>
  </p:normalViewPr>
  <p:slideViewPr>
    <p:cSldViewPr snapToGrid="0">
      <p:cViewPr varScale="1">
        <p:scale>
          <a:sx n="100" d="100"/>
          <a:sy n="100" d="100"/>
        </p:scale>
        <p:origin x="546" y="72"/>
      </p:cViewPr>
      <p:guideLst/>
    </p:cSldViewPr>
  </p:slideViewPr>
  <p:outlineViewPr>
    <p:cViewPr>
      <p:scale>
        <a:sx n="33" d="100"/>
        <a:sy n="33" d="100"/>
      </p:scale>
      <p:origin x="0" y="-1144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16D2C5-8263-46CD-98CF-C5EE8A5CDEC9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A6063E-B887-4BB3-B4EA-A345CA51F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372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A6063E-B887-4BB3-B4EA-A345CA51F4D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110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C5E2A-2627-46A2-AC8F-6156FD0B59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05D75-9321-48EB-8C88-659901542C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8B641B-EEC1-4FD5-9969-52D36944D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486A9-DBF7-4E2C-B708-8453A2C17251}" type="datetimeFigureOut">
              <a:rPr lang="en-ID" smtClean="0"/>
              <a:t>25/02/2022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64C51-9892-4287-A7FB-F7D48CA87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31A999-BBAC-47BC-8882-46DD7AA81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30B62-671F-4FAB-9E51-E6B3778B7166}" type="slidenum">
              <a:rPr lang="en-ID" smtClean="0"/>
              <a:t>‹#›</a:t>
            </a:fld>
            <a:endParaRPr lang="en-ID"/>
          </a:p>
        </p:txBody>
      </p:sp>
      <p:pic>
        <p:nvPicPr>
          <p:cNvPr id="7" name="Picture 6" descr="Text, logo&#10;&#10;Description automatically generated">
            <a:extLst>
              <a:ext uri="{FF2B5EF4-FFF2-40B4-BE49-F238E27FC236}">
                <a16:creationId xmlns:a16="http://schemas.microsoft.com/office/drawing/2014/main" id="{11B39CC0-5DB1-476B-933C-382E4520E4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28514" y="6254550"/>
            <a:ext cx="1763486" cy="5687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8690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CE551-740E-4DB8-B90D-F3F9A61E2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270E5A-2432-450C-9B3C-75F0707428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11323E-8838-4797-B3FE-83265C5D4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2333B-0900-48D1-B5E0-FF58E06BC99A}" type="datetimeFigureOut">
              <a:rPr lang="id-ID" smtClean="0"/>
              <a:pPr/>
              <a:t>25/02/2022</a:t>
            </a:fld>
            <a:endParaRPr lang="id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F165A2-465F-4F81-BF3C-53A6F56E0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6F5ED7-9993-48F2-A56E-5810B5213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8678E-C811-492F-8363-AF72DF88C994}" type="slidenum">
              <a:rPr lang="id-ID" smtClean="0"/>
              <a:pPr/>
              <a:t>‹#›</a:t>
            </a:fld>
            <a:endParaRPr lang="id-ID" dirty="0"/>
          </a:p>
        </p:txBody>
      </p:sp>
      <p:pic>
        <p:nvPicPr>
          <p:cNvPr id="7" name="Picture 6" descr="Text, logo&#10;&#10;Description automatically generated">
            <a:extLst>
              <a:ext uri="{FF2B5EF4-FFF2-40B4-BE49-F238E27FC236}">
                <a16:creationId xmlns:a16="http://schemas.microsoft.com/office/drawing/2014/main" id="{F6A4BE09-CCB4-44D0-936B-61F42784FC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28514" y="6254550"/>
            <a:ext cx="1763486" cy="5687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3320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B3F432-3C97-48AF-A8DB-647A3E436C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EAD092-E2F2-49A4-AA24-C2FC5D8E15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525069-EA33-4959-BC7B-6B064C198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2333B-0900-48D1-B5E0-FF58E06BC99A}" type="datetimeFigureOut">
              <a:rPr lang="id-ID" smtClean="0"/>
              <a:pPr/>
              <a:t>25/02/2022</a:t>
            </a:fld>
            <a:endParaRPr lang="id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1B8D43-A5BA-4B0C-9BD5-3289DA4B1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824342-4B14-484B-91D5-B73FD9C91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8678E-C811-492F-8363-AF72DF88C994}" type="slidenum">
              <a:rPr lang="id-ID" smtClean="0"/>
              <a:pPr/>
              <a:t>‹#›</a:t>
            </a:fld>
            <a:endParaRPr lang="id-ID" dirty="0"/>
          </a:p>
        </p:txBody>
      </p:sp>
      <p:pic>
        <p:nvPicPr>
          <p:cNvPr id="7" name="Picture 6" descr="Text, logo&#10;&#10;Description automatically generated">
            <a:extLst>
              <a:ext uri="{FF2B5EF4-FFF2-40B4-BE49-F238E27FC236}">
                <a16:creationId xmlns:a16="http://schemas.microsoft.com/office/drawing/2014/main" id="{490FB129-F20E-4C12-9A49-E9A8CAB3A7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28514" y="6254550"/>
            <a:ext cx="1763486" cy="5687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2955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298A7-FBCB-4DED-9209-674796C45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7FBC6-6E50-40C9-898A-1BEFD11B58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232CBF-3241-4D17-9992-094FE6BEC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486A9-DBF7-4E2C-B708-8453A2C17251}" type="datetimeFigureOut">
              <a:rPr lang="en-ID" smtClean="0"/>
              <a:t>25/02/2022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4754B6-CA06-4988-AB0D-D9C5F407B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138F4D-F8A9-4BC8-B1C5-F0C29FFC8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30B62-671F-4FAB-9E51-E6B3778B7166}" type="slidenum">
              <a:rPr lang="en-ID" smtClean="0"/>
              <a:t>‹#›</a:t>
            </a:fld>
            <a:endParaRPr lang="en-ID"/>
          </a:p>
        </p:txBody>
      </p:sp>
      <p:pic>
        <p:nvPicPr>
          <p:cNvPr id="7" name="Picture 6" descr="Text, logo&#10;&#10;Description automatically generated">
            <a:extLst>
              <a:ext uri="{FF2B5EF4-FFF2-40B4-BE49-F238E27FC236}">
                <a16:creationId xmlns:a16="http://schemas.microsoft.com/office/drawing/2014/main" id="{00D0A49D-6877-4C43-8D0A-6A87DF0B00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28514" y="6254550"/>
            <a:ext cx="1763486" cy="5687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0487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C8F83-33B0-436B-B7A4-4382FE1D7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7D135C-6DAE-4640-95AE-852824F110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B5DCC-43A8-49EF-A6A4-834808711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2333B-0900-48D1-B5E0-FF58E06BC99A}" type="datetimeFigureOut">
              <a:rPr lang="id-ID" smtClean="0"/>
              <a:pPr/>
              <a:t>25/02/2022</a:t>
            </a:fld>
            <a:endParaRPr lang="id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9558B0-8D50-415F-B7FD-170A4192B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685769-F9BE-49B4-8BC8-46B9D04F6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8678E-C811-492F-8363-AF72DF88C994}" type="slidenum">
              <a:rPr lang="id-ID" smtClean="0"/>
              <a:pPr/>
              <a:t>‹#›</a:t>
            </a:fld>
            <a:endParaRPr lang="id-ID" dirty="0"/>
          </a:p>
        </p:txBody>
      </p:sp>
      <p:pic>
        <p:nvPicPr>
          <p:cNvPr id="7" name="Picture 6" descr="Text, logo&#10;&#10;Description automatically generated">
            <a:extLst>
              <a:ext uri="{FF2B5EF4-FFF2-40B4-BE49-F238E27FC236}">
                <a16:creationId xmlns:a16="http://schemas.microsoft.com/office/drawing/2014/main" id="{3364CC87-68C2-4E3A-ACD4-A61037F59E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28514" y="6254550"/>
            <a:ext cx="1763486" cy="5687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3048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B50A1-682A-4521-96E1-686B02ED9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21FF0-86B5-4C96-8A7F-BD864B42B8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934C3D-AE56-4B0A-84C9-6B6C9D5FE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76F508-E4D9-4FF5-B13A-AA944A9FB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2333B-0900-48D1-B5E0-FF58E06BC99A}" type="datetimeFigureOut">
              <a:rPr lang="id-ID" smtClean="0"/>
              <a:pPr/>
              <a:t>25/02/2022</a:t>
            </a:fld>
            <a:endParaRPr lang="id-ID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22AAF8-15AA-4C14-9D34-1D25FDB0D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9B294E-5DBC-4159-B57E-2E1131CCF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8678E-C811-492F-8363-AF72DF88C994}" type="slidenum">
              <a:rPr lang="id-ID" smtClean="0"/>
              <a:pPr/>
              <a:t>‹#›</a:t>
            </a:fld>
            <a:endParaRPr lang="id-ID" dirty="0"/>
          </a:p>
        </p:txBody>
      </p:sp>
      <p:pic>
        <p:nvPicPr>
          <p:cNvPr id="8" name="Picture 7" descr="Text, logo&#10;&#10;Description automatically generated">
            <a:extLst>
              <a:ext uri="{FF2B5EF4-FFF2-40B4-BE49-F238E27FC236}">
                <a16:creationId xmlns:a16="http://schemas.microsoft.com/office/drawing/2014/main" id="{570D75E7-22C0-4DB3-B375-49E7C6B296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28514" y="6254550"/>
            <a:ext cx="1763486" cy="5687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0000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20F98-3B5D-437D-B593-251D56569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980FFC-6F2C-4960-A9FA-32F7CD48AA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34641-A148-4D52-80E6-17F98DD24A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48596F-0C95-49DF-AD04-A8E161051F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86CF68-0CE9-4810-B0C8-78B5B60D78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05A519-24BC-440E-83EA-24EEBCE0E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2333B-0900-48D1-B5E0-FF58E06BC99A}" type="datetimeFigureOut">
              <a:rPr lang="id-ID" smtClean="0"/>
              <a:pPr/>
              <a:t>25/02/2022</a:t>
            </a:fld>
            <a:endParaRPr lang="id-ID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AD6885-D03A-4693-ABB0-828A74568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EC0CB9-1FD2-4598-BF62-311E86FE4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8678E-C811-492F-8363-AF72DF88C994}" type="slidenum">
              <a:rPr lang="id-ID" smtClean="0"/>
              <a:pPr/>
              <a:t>‹#›</a:t>
            </a:fld>
            <a:endParaRPr lang="id-ID" dirty="0"/>
          </a:p>
        </p:txBody>
      </p:sp>
      <p:pic>
        <p:nvPicPr>
          <p:cNvPr id="10" name="Picture 9" descr="Text, logo&#10;&#10;Description automatically generated">
            <a:extLst>
              <a:ext uri="{FF2B5EF4-FFF2-40B4-BE49-F238E27FC236}">
                <a16:creationId xmlns:a16="http://schemas.microsoft.com/office/drawing/2014/main" id="{AA42CF46-680B-44AE-9D05-857E687C02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28514" y="6254550"/>
            <a:ext cx="1763486" cy="5687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53292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39492-D478-4522-8CF6-754EDF476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297C69-B0AE-4337-BA04-E6B2797B9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2333B-0900-48D1-B5E0-FF58E06BC99A}" type="datetimeFigureOut">
              <a:rPr lang="id-ID" smtClean="0"/>
              <a:pPr/>
              <a:t>25/02/2022</a:t>
            </a:fld>
            <a:endParaRPr lang="id-ID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E35C35-2575-4B29-91AD-E22552378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67DE36-1C9D-4076-96D7-4BA73AC68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8678E-C811-492F-8363-AF72DF88C994}" type="slidenum">
              <a:rPr lang="id-ID" smtClean="0"/>
              <a:pPr/>
              <a:t>‹#›</a:t>
            </a:fld>
            <a:endParaRPr lang="id-ID" dirty="0"/>
          </a:p>
        </p:txBody>
      </p:sp>
      <p:pic>
        <p:nvPicPr>
          <p:cNvPr id="6" name="Picture 5" descr="Text, logo&#10;&#10;Description automatically generated">
            <a:extLst>
              <a:ext uri="{FF2B5EF4-FFF2-40B4-BE49-F238E27FC236}">
                <a16:creationId xmlns:a16="http://schemas.microsoft.com/office/drawing/2014/main" id="{81BD9B65-4BB9-453C-944C-4BEDAF7631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28514" y="6254550"/>
            <a:ext cx="1763486" cy="5687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8690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20104A-0DF1-4998-AFD8-1873998E2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2333B-0900-48D1-B5E0-FF58E06BC99A}" type="datetimeFigureOut">
              <a:rPr lang="id-ID" smtClean="0"/>
              <a:pPr/>
              <a:t>25/02/2022</a:t>
            </a:fld>
            <a:endParaRPr lang="id-ID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B650D7-14C1-4C3F-B694-F337F82FE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8ECC51-6C92-410E-90B7-0FA1EE23A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8678E-C811-492F-8363-AF72DF88C994}" type="slidenum">
              <a:rPr lang="id-ID" smtClean="0"/>
              <a:pPr/>
              <a:t>‹#›</a:t>
            </a:fld>
            <a:endParaRPr lang="id-ID" dirty="0"/>
          </a:p>
        </p:txBody>
      </p:sp>
      <p:pic>
        <p:nvPicPr>
          <p:cNvPr id="5" name="Picture 4" descr="Text, logo&#10;&#10;Description automatically generated">
            <a:extLst>
              <a:ext uri="{FF2B5EF4-FFF2-40B4-BE49-F238E27FC236}">
                <a16:creationId xmlns:a16="http://schemas.microsoft.com/office/drawing/2014/main" id="{6234955F-5D47-41F9-8CEA-A10D083DD6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28514" y="6254550"/>
            <a:ext cx="1763486" cy="5687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6011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EA9D9-D97C-4E4C-B636-86D9478C9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69FAC9-6301-438F-817A-7A9E2B06D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781670-80A0-4EF2-AEA1-121D79CF35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96F8DB-7EA1-40E4-9969-39A9FE243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2333B-0900-48D1-B5E0-FF58E06BC99A}" type="datetimeFigureOut">
              <a:rPr lang="id-ID" smtClean="0"/>
              <a:pPr/>
              <a:t>25/02/2022</a:t>
            </a:fld>
            <a:endParaRPr lang="id-ID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42D2A3-880F-4D91-9956-11DEEDA17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6A4622-D57D-482D-B086-283E31EF3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8678E-C811-492F-8363-AF72DF88C994}" type="slidenum">
              <a:rPr lang="id-ID" smtClean="0"/>
              <a:pPr/>
              <a:t>‹#›</a:t>
            </a:fld>
            <a:endParaRPr lang="id-ID" dirty="0"/>
          </a:p>
        </p:txBody>
      </p:sp>
      <p:pic>
        <p:nvPicPr>
          <p:cNvPr id="8" name="Picture 7" descr="Text, logo&#10;&#10;Description automatically generated">
            <a:extLst>
              <a:ext uri="{FF2B5EF4-FFF2-40B4-BE49-F238E27FC236}">
                <a16:creationId xmlns:a16="http://schemas.microsoft.com/office/drawing/2014/main" id="{7A7C38BD-2DB6-419F-96E9-F6F44F0BDF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28514" y="6254550"/>
            <a:ext cx="1763486" cy="5687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9036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5A356-8947-45DD-82DD-92D5B55E6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EC2623-A940-4D5B-A2FC-01B47BBAE2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247F33-2A32-4B09-99E8-F24D2DD304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BA6636-B883-49E6-9C2C-73E961563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2333B-0900-48D1-B5E0-FF58E06BC99A}" type="datetimeFigureOut">
              <a:rPr lang="id-ID" smtClean="0"/>
              <a:pPr/>
              <a:t>25/02/2022</a:t>
            </a:fld>
            <a:endParaRPr lang="id-ID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34ADE5-A3DB-4F59-A44F-83DB3DE1D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151268-6B94-4BCA-9634-838D9C274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8678E-C811-492F-8363-AF72DF88C994}" type="slidenum">
              <a:rPr lang="id-ID" smtClean="0"/>
              <a:pPr/>
              <a:t>‹#›</a:t>
            </a:fld>
            <a:endParaRPr lang="id-ID" dirty="0"/>
          </a:p>
        </p:txBody>
      </p:sp>
      <p:pic>
        <p:nvPicPr>
          <p:cNvPr id="8" name="Picture 7" descr="Text, logo&#10;&#10;Description automatically generated">
            <a:extLst>
              <a:ext uri="{FF2B5EF4-FFF2-40B4-BE49-F238E27FC236}">
                <a16:creationId xmlns:a16="http://schemas.microsoft.com/office/drawing/2014/main" id="{14ECDDC2-6ECF-409F-B1A7-DA7F5F44BD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28514" y="6254550"/>
            <a:ext cx="1763486" cy="5687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5410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63506D-91F8-4C70-B4A4-0A6925A6D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5AB5A6-456B-4707-8CE6-B0DD3598E1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6EA11E-8D2B-4D81-B4F4-7A5282A28F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486A9-DBF7-4E2C-B708-8453A2C17251}" type="datetimeFigureOut">
              <a:rPr lang="en-ID" smtClean="0"/>
              <a:t>25/02/2022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79514E-5380-4289-97FC-687CC0A4CA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92E55A-7E71-4DEF-8733-A12A856E9C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30B62-671F-4FAB-9E51-E6B3778B7166}" type="slidenum">
              <a:rPr lang="en-ID" smtClean="0"/>
              <a:t>‹#›</a:t>
            </a:fld>
            <a:endParaRPr lang="en-ID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DEA4525-F9B0-4AFE-A580-87EDC40AC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2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355D327-1695-4226-B47E-19858EB40D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55478"/>
            <a:ext cx="10515600" cy="4871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d-ID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0786733-07EC-445C-853D-75B3591829EA}"/>
              </a:ext>
            </a:extLst>
          </p:cNvPr>
          <p:cNvGrpSpPr/>
          <p:nvPr userDrawn="1"/>
        </p:nvGrpSpPr>
        <p:grpSpPr>
          <a:xfrm>
            <a:off x="-84203" y="5037867"/>
            <a:ext cx="1918647" cy="1897625"/>
            <a:chOff x="-84203" y="5051314"/>
            <a:chExt cx="1918647" cy="189762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041DE78-039E-448C-81DD-F8A55C218E01}"/>
                </a:ext>
              </a:extLst>
            </p:cNvPr>
            <p:cNvSpPr/>
            <p:nvPr/>
          </p:nvSpPr>
          <p:spPr>
            <a:xfrm>
              <a:off x="239889" y="6688204"/>
              <a:ext cx="1594555" cy="183443"/>
            </a:xfrm>
            <a:prstGeom prst="rect">
              <a:avLst/>
            </a:prstGeom>
            <a:gradFill flip="none" rotWithShape="1">
              <a:gsLst>
                <a:gs pos="92000">
                  <a:srgbClr val="FF6600"/>
                </a:gs>
                <a:gs pos="3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B6B22F5-DBC1-4827-99A6-B559996C5572}"/>
                </a:ext>
              </a:extLst>
            </p:cNvPr>
            <p:cNvGrpSpPr/>
            <p:nvPr/>
          </p:nvGrpSpPr>
          <p:grpSpPr>
            <a:xfrm>
              <a:off x="-84203" y="5051314"/>
              <a:ext cx="1086555" cy="1897625"/>
              <a:chOff x="-84203" y="5037666"/>
              <a:chExt cx="1086555" cy="1897625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A4A913F-44FD-40DB-AD60-FF27C4BF181E}"/>
                  </a:ext>
                </a:extLst>
              </p:cNvPr>
              <p:cNvSpPr/>
              <p:nvPr/>
            </p:nvSpPr>
            <p:spPr>
              <a:xfrm>
                <a:off x="0" y="5037666"/>
                <a:ext cx="239889" cy="1820333"/>
              </a:xfrm>
              <a:prstGeom prst="rect">
                <a:avLst/>
              </a:prstGeom>
              <a:gradFill flip="none" rotWithShape="1">
                <a:gsLst>
                  <a:gs pos="11000">
                    <a:srgbClr val="008000"/>
                  </a:gs>
                  <a:gs pos="100000">
                    <a:srgbClr val="FFFFFF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6E9D695C-0B80-4DE4-9DD5-16D9B61DA1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-50000"/>
                        </a14:imgEffect>
                        <a14:imgEffect>
                          <a14:colorTemperature colorTemp="59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-84203" y="6040481"/>
                <a:ext cx="1086555" cy="894810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051F4938-3D4E-4326-BDF1-531C09B6C915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7648"/>
            <a:ext cx="537065" cy="5303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D7A95DE-DE65-48A2-8C01-D234E64FF711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" y="6327448"/>
            <a:ext cx="537269" cy="5305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D378E2B-E121-44FE-B35A-500C74E0CB88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68" y="6398126"/>
            <a:ext cx="2005758" cy="377985"/>
          </a:xfrm>
          <a:prstGeom prst="rect">
            <a:avLst/>
          </a:prstGeom>
        </p:spPr>
      </p:pic>
      <p:pic>
        <p:nvPicPr>
          <p:cNvPr id="17" name="Picture 16" descr="Text, logo&#10;&#10;Description automatically generated">
            <a:extLst>
              <a:ext uri="{FF2B5EF4-FFF2-40B4-BE49-F238E27FC236}">
                <a16:creationId xmlns:a16="http://schemas.microsoft.com/office/drawing/2014/main" id="{8B9124D3-257A-428C-BAA5-0B9C656D6257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428514" y="6254550"/>
            <a:ext cx="1763486" cy="5687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4217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4841E46-96FE-4172-84F6-1CD8932DF9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6285" y="188678"/>
            <a:ext cx="9579430" cy="241549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4800" dirty="0"/>
              <a:t>PROSES KRS, KONVERSI, TRANSKRIP NILAI, FREE FORM/SKPI</a:t>
            </a:r>
            <a:endParaRPr lang="en-US" sz="4800" i="1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D0B55B1-EE0F-45AB-B2DF-F4F29B392E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755" y="2895601"/>
            <a:ext cx="10526487" cy="16557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dirty="0" err="1"/>
              <a:t>Disampaikan</a:t>
            </a:r>
            <a:r>
              <a:rPr lang="en-US" sz="3200" dirty="0"/>
              <a:t> Pada </a:t>
            </a:r>
            <a:r>
              <a:rPr lang="en-ID" sz="3200" dirty="0" err="1"/>
              <a:t>Sosialisasi</a:t>
            </a:r>
            <a:r>
              <a:rPr lang="en-ID" sz="3200" dirty="0"/>
              <a:t> Alur </a:t>
            </a:r>
            <a:r>
              <a:rPr lang="en-ID" sz="3200" dirty="0" err="1"/>
              <a:t>Kegiatan</a:t>
            </a:r>
            <a:r>
              <a:rPr lang="en-ID" sz="3200" dirty="0"/>
              <a:t> MBKM Semester </a:t>
            </a:r>
            <a:r>
              <a:rPr lang="en-ID" sz="3200" dirty="0" err="1"/>
              <a:t>Genap</a:t>
            </a:r>
            <a:r>
              <a:rPr lang="en-ID" sz="3200" dirty="0"/>
              <a:t> 2022 </a:t>
            </a:r>
            <a:endParaRPr lang="en-US" sz="3200" dirty="0"/>
          </a:p>
          <a:p>
            <a:r>
              <a:rPr lang="en-US" sz="3200" dirty="0"/>
              <a:t>16 </a:t>
            </a:r>
            <a:r>
              <a:rPr lang="en-US" sz="3200" dirty="0" err="1"/>
              <a:t>Februari</a:t>
            </a:r>
            <a:r>
              <a:rPr lang="en-US" sz="3200" dirty="0"/>
              <a:t> 2022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3E946A-64C5-4405-A1D4-F4082850FBE8}"/>
              </a:ext>
            </a:extLst>
          </p:cNvPr>
          <p:cNvSpPr txBox="1"/>
          <p:nvPr/>
        </p:nvSpPr>
        <p:spPr>
          <a:xfrm>
            <a:off x="3145535" y="5266943"/>
            <a:ext cx="6876289" cy="777061"/>
          </a:xfrm>
          <a:prstGeom prst="beve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TIM MBKM UNIVERSITAS JEMBER</a:t>
            </a:r>
          </a:p>
        </p:txBody>
      </p:sp>
    </p:spTree>
    <p:extLst>
      <p:ext uri="{BB962C8B-B14F-4D97-AF65-F5344CB8AC3E}">
        <p14:creationId xmlns:p14="http://schemas.microsoft.com/office/powerpoint/2010/main" val="3447519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F78C32-8BB4-44BD-80E0-8F0E76EBC2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5" r="1664"/>
          <a:stretch/>
        </p:blipFill>
        <p:spPr>
          <a:xfrm>
            <a:off x="274320" y="308610"/>
            <a:ext cx="11555730" cy="554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429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2A4B7C-EABB-488B-ABC8-20DC47D7F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773" y="785813"/>
            <a:ext cx="6019800" cy="4000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804C5A-6E09-4797-9CF2-5AF6616928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5027" y="1300534"/>
            <a:ext cx="6169343" cy="333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053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8F3CA525-8F1C-46BE-BEEC-F0CD2EDC8D0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99F5C6-525C-4E38-827D-715E112F1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568" y="552393"/>
            <a:ext cx="3690705" cy="49302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B84E91-62BF-4477-B692-963E0F7C1D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8719" y="552392"/>
            <a:ext cx="3823858" cy="50422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AE15D4-F963-4577-A61D-E2CC61A3E5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2272" y="552393"/>
            <a:ext cx="3583629" cy="507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781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9E32D0-E16F-47DB-B8C9-9316C13FF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8947" y="0"/>
            <a:ext cx="47541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879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5F6739-7799-44D7-9899-AF031AD0B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606" y="160020"/>
            <a:ext cx="4641339" cy="60007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4D9CEA-25A8-48A7-9401-44DDB8B3F110}"/>
              </a:ext>
            </a:extLst>
          </p:cNvPr>
          <p:cNvSpPr txBox="1"/>
          <p:nvPr/>
        </p:nvSpPr>
        <p:spPr>
          <a:xfrm>
            <a:off x="6355080" y="537210"/>
            <a:ext cx="547497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Diberi</a:t>
            </a:r>
            <a:r>
              <a:rPr lang="en-US" dirty="0"/>
              <a:t> </a:t>
            </a:r>
            <a:r>
              <a:rPr lang="en-US" dirty="0" err="1"/>
              <a:t>Keterangan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</a:t>
            </a:r>
          </a:p>
          <a:p>
            <a:pPr marL="342900" indent="-342900">
              <a:buAutoNum type="alphaLcPeriod"/>
            </a:pPr>
            <a:r>
              <a:rPr lang="en-US" dirty="0" err="1"/>
              <a:t>Diperoleh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BKP </a:t>
            </a:r>
            <a:r>
              <a:rPr lang="en-US" dirty="0" err="1"/>
              <a:t>Asistensi</a:t>
            </a:r>
            <a:r>
              <a:rPr lang="en-US" dirty="0"/>
              <a:t> </a:t>
            </a:r>
            <a:r>
              <a:rPr lang="en-US" dirty="0" err="1"/>
              <a:t>Mengajar</a:t>
            </a:r>
            <a:endParaRPr lang="en-US" dirty="0"/>
          </a:p>
          <a:p>
            <a:pPr marL="342900" indent="-342900">
              <a:buAutoNum type="alphaLcPeriod"/>
            </a:pPr>
            <a:r>
              <a:rPr lang="en-US" dirty="0" err="1"/>
              <a:t>Diperoleh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BKP </a:t>
            </a:r>
            <a:r>
              <a:rPr lang="en-US" dirty="0" err="1"/>
              <a:t>Pertukaran</a:t>
            </a:r>
            <a:r>
              <a:rPr lang="en-US" dirty="0"/>
              <a:t> </a:t>
            </a:r>
            <a:r>
              <a:rPr lang="en-US" dirty="0" err="1"/>
              <a:t>Pelajar</a:t>
            </a:r>
            <a:endParaRPr lang="en-US" dirty="0"/>
          </a:p>
          <a:p>
            <a:pPr marL="342900" indent="-342900">
              <a:buAutoNum type="alphaLcPeriod"/>
            </a:pPr>
            <a:r>
              <a:rPr lang="en-US" dirty="0" err="1"/>
              <a:t>Diperoleh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BKP </a:t>
            </a:r>
            <a:r>
              <a:rPr lang="en-US" dirty="0" err="1"/>
              <a:t>Magang</a:t>
            </a:r>
            <a:endParaRPr lang="en-US" dirty="0"/>
          </a:p>
          <a:p>
            <a:pPr marL="342900" indent="-342900">
              <a:buAutoNum type="alphaLcPeriod"/>
            </a:pPr>
            <a:r>
              <a:rPr lang="en-US" dirty="0" err="1"/>
              <a:t>Diperoleh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BKP </a:t>
            </a:r>
            <a:r>
              <a:rPr lang="en-US" dirty="0" err="1"/>
              <a:t>Studi</a:t>
            </a:r>
            <a:r>
              <a:rPr lang="en-US" dirty="0"/>
              <a:t> Independent </a:t>
            </a:r>
          </a:p>
          <a:p>
            <a:pPr marL="342900" indent="-342900">
              <a:buAutoNum type="alphaLcPeriod"/>
            </a:pPr>
            <a:r>
              <a:rPr lang="en-US" dirty="0" err="1"/>
              <a:t>Diperoleh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BKP </a:t>
            </a:r>
            <a:r>
              <a:rPr lang="en-US" dirty="0" err="1"/>
              <a:t>Riset</a:t>
            </a:r>
            <a:endParaRPr lang="en-US" dirty="0"/>
          </a:p>
          <a:p>
            <a:pPr marL="342900" indent="-342900">
              <a:buAutoNum type="alphaLcPeriod"/>
            </a:pPr>
            <a:r>
              <a:rPr lang="en-US" dirty="0" err="1"/>
              <a:t>Diperoleh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BKP </a:t>
            </a:r>
            <a:r>
              <a:rPr lang="en-US" dirty="0" err="1"/>
              <a:t>Proyek</a:t>
            </a:r>
            <a:r>
              <a:rPr lang="en-US" dirty="0"/>
              <a:t> </a:t>
            </a:r>
            <a:r>
              <a:rPr lang="en-US" dirty="0" err="1"/>
              <a:t>Kemanusiaan</a:t>
            </a:r>
            <a:endParaRPr lang="en-US" dirty="0"/>
          </a:p>
          <a:p>
            <a:pPr marL="342900" indent="-342900">
              <a:buAutoNum type="alphaLcPeriod"/>
            </a:pPr>
            <a:r>
              <a:rPr lang="en-US" dirty="0" err="1"/>
              <a:t>Diperoleh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BKP </a:t>
            </a:r>
            <a:r>
              <a:rPr lang="en-US" dirty="0" err="1"/>
              <a:t>Kewirausahaan</a:t>
            </a:r>
            <a:endParaRPr lang="en-US" dirty="0"/>
          </a:p>
          <a:p>
            <a:pPr marL="342900" indent="-342900">
              <a:buAutoNum type="alphaLcPeriod"/>
            </a:pPr>
            <a:r>
              <a:rPr lang="en-US" dirty="0" err="1"/>
              <a:t>Diperoleh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BKP </a:t>
            </a:r>
            <a:r>
              <a:rPr lang="en-US" dirty="0" err="1"/>
              <a:t>Proyek</a:t>
            </a:r>
            <a:r>
              <a:rPr lang="en-US" dirty="0"/>
              <a:t> </a:t>
            </a:r>
            <a:r>
              <a:rPr lang="en-US" dirty="0" err="1"/>
              <a:t>Membangun</a:t>
            </a:r>
            <a:r>
              <a:rPr lang="en-US" dirty="0"/>
              <a:t> </a:t>
            </a:r>
            <a:r>
              <a:rPr lang="en-US" dirty="0" err="1"/>
              <a:t>Desa</a:t>
            </a:r>
            <a:r>
              <a:rPr lang="en-US" dirty="0"/>
              <a:t> / KKN </a:t>
            </a:r>
            <a:r>
              <a:rPr lang="en-US" dirty="0" err="1"/>
              <a:t>Tematik</a:t>
            </a:r>
            <a:endParaRPr lang="en-US" dirty="0"/>
          </a:p>
          <a:p>
            <a:pPr marL="342900" indent="-342900">
              <a:buAutoNum type="alphaLcPeriod"/>
            </a:pPr>
            <a:r>
              <a:rPr lang="en-US" i="1" dirty="0"/>
              <a:t>Earning credit </a:t>
            </a:r>
          </a:p>
          <a:p>
            <a:pPr marL="342900" indent="-342900">
              <a:buAutoNum type="alphaLcPeriod"/>
            </a:pPr>
            <a:endParaRPr lang="en-US" i="1" dirty="0"/>
          </a:p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menuliskan</a:t>
            </a:r>
            <a:endParaRPr lang="en-US" dirty="0"/>
          </a:p>
          <a:p>
            <a:r>
              <a:rPr lang="en-US" sz="24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Taksonomi</a:t>
            </a:r>
            <a:r>
              <a:rPr lang="en-US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Tumbuhan</a:t>
            </a:r>
            <a:r>
              <a:rPr lang="en-US" sz="2400" baseline="300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endParaRPr lang="en-US" sz="2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026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4D596AF-2E60-4823-AFB8-38FE0497AD90}"/>
              </a:ext>
            </a:extLst>
          </p:cNvPr>
          <p:cNvSpPr/>
          <p:nvPr/>
        </p:nvSpPr>
        <p:spPr>
          <a:xfrm>
            <a:off x="1937659" y="1785257"/>
            <a:ext cx="8120742" cy="285205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Inverted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TERIMAKASIH</a:t>
            </a:r>
          </a:p>
        </p:txBody>
      </p:sp>
    </p:spTree>
    <p:extLst>
      <p:ext uri="{BB962C8B-B14F-4D97-AF65-F5344CB8AC3E}">
        <p14:creationId xmlns:p14="http://schemas.microsoft.com/office/powerpoint/2010/main" val="1752432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44AD26B-AC90-3646-99D0-5A5412C7A799}"/>
              </a:ext>
            </a:extLst>
          </p:cNvPr>
          <p:cNvSpPr/>
          <p:nvPr/>
        </p:nvSpPr>
        <p:spPr>
          <a:xfrm>
            <a:off x="243443" y="945203"/>
            <a:ext cx="11412187" cy="463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  <a:spcAft>
                <a:spcPts val="800"/>
              </a:spcAft>
            </a:pP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Berikut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ini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digambarkan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alur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skematik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dari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kegiatan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pemrograman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</a:rPr>
              <a:t> KRS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mahasiswa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saat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registrasi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diawal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semester.</a:t>
            </a:r>
            <a:endParaRPr lang="en-ID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E106A0-75BB-2943-9773-028A29F578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143"/>
          <a:stretch/>
        </p:blipFill>
        <p:spPr>
          <a:xfrm>
            <a:off x="2724058" y="1542538"/>
            <a:ext cx="7464969" cy="504211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36773BF-F022-6E47-936A-7785FEECF609}"/>
              </a:ext>
            </a:extLst>
          </p:cNvPr>
          <p:cNvSpPr/>
          <p:nvPr/>
        </p:nvSpPr>
        <p:spPr>
          <a:xfrm>
            <a:off x="4282042" y="273352"/>
            <a:ext cx="3327072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lnSpc>
                <a:spcPct val="150000"/>
              </a:lnSpc>
              <a:spcAft>
                <a:spcPts val="800"/>
              </a:spcAft>
            </a:pPr>
            <a:r>
              <a:rPr lang="en-ID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PROSES KRS</a:t>
            </a:r>
          </a:p>
        </p:txBody>
      </p:sp>
    </p:spTree>
    <p:extLst>
      <p:ext uri="{BB962C8B-B14F-4D97-AF65-F5344CB8AC3E}">
        <p14:creationId xmlns:p14="http://schemas.microsoft.com/office/powerpoint/2010/main" val="3090377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34EEFE-E1FE-1D49-9BFB-07E262AAE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7246"/>
            <a:ext cx="12192000" cy="462350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2034B8A-081E-2E4C-99A7-52B2EF3CF71E}"/>
              </a:ext>
            </a:extLst>
          </p:cNvPr>
          <p:cNvSpPr/>
          <p:nvPr/>
        </p:nvSpPr>
        <p:spPr>
          <a:xfrm>
            <a:off x="227114" y="324718"/>
            <a:ext cx="11412187" cy="463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lnSpc>
                <a:spcPct val="150000"/>
              </a:lnSpc>
              <a:spcAft>
                <a:spcPts val="800"/>
              </a:spcAft>
            </a:pP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</a:rPr>
              <a:t>ALUR MBKM OUTBOND PADA SISTER</a:t>
            </a:r>
            <a:endParaRPr lang="en-ID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989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508986-0088-024D-A7AE-10A39BEA11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661"/>
          <a:stretch/>
        </p:blipFill>
        <p:spPr>
          <a:xfrm>
            <a:off x="65252" y="525758"/>
            <a:ext cx="12061495" cy="580648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77C1CF0-E462-4C4B-B4DD-49DAE6F207D2}"/>
              </a:ext>
            </a:extLst>
          </p:cNvPr>
          <p:cNvSpPr/>
          <p:nvPr/>
        </p:nvSpPr>
        <p:spPr>
          <a:xfrm>
            <a:off x="389906" y="62361"/>
            <a:ext cx="11412187" cy="463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lnSpc>
                <a:spcPct val="150000"/>
              </a:lnSpc>
              <a:spcAft>
                <a:spcPts val="800"/>
              </a:spcAft>
            </a:pP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</a:rPr>
              <a:t>ALUR MBKM OUTBOND PADA SEMESTER BERJALAN</a:t>
            </a:r>
            <a:endParaRPr lang="en-ID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707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E9F0846-8B99-AA4E-8383-0CCCF4F43D38}"/>
              </a:ext>
            </a:extLst>
          </p:cNvPr>
          <p:cNvSpPr/>
          <p:nvPr/>
        </p:nvSpPr>
        <p:spPr>
          <a:xfrm>
            <a:off x="4282042" y="273352"/>
            <a:ext cx="3327072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lnSpc>
                <a:spcPct val="150000"/>
              </a:lnSpc>
              <a:spcAft>
                <a:spcPts val="800"/>
              </a:spcAft>
            </a:pPr>
            <a:r>
              <a:rPr lang="en-ID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KONVERSI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4AD7D8-AB72-CD43-9C90-E6AE1A08F661}"/>
              </a:ext>
            </a:extLst>
          </p:cNvPr>
          <p:cNvSpPr/>
          <p:nvPr/>
        </p:nvSpPr>
        <p:spPr>
          <a:xfrm>
            <a:off x="317773" y="1124817"/>
            <a:ext cx="5121915" cy="4618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ID" b="1" dirty="0" err="1">
                <a:solidFill>
                  <a:srgbClr val="000000"/>
                </a:solidFill>
                <a:latin typeface="Comic Sans MS" panose="030F0902030302020204" pitchFamily="66" charset="0"/>
                <a:ea typeface="Times" pitchFamily="2" charset="0"/>
                <a:cs typeface="Times" pitchFamily="2" charset="0"/>
              </a:rPr>
              <a:t>Flowcart</a:t>
            </a:r>
            <a:r>
              <a:rPr lang="en-ID" b="1" dirty="0">
                <a:solidFill>
                  <a:srgbClr val="000000"/>
                </a:solidFill>
                <a:latin typeface="Comic Sans MS" panose="030F0902030302020204" pitchFamily="66" charset="0"/>
                <a:ea typeface="Times" pitchFamily="2" charset="0"/>
                <a:cs typeface="Times" pitchFamily="2" charset="0"/>
              </a:rPr>
              <a:t> Proses </a:t>
            </a:r>
            <a:r>
              <a:rPr lang="en-ID" b="1" dirty="0" err="1">
                <a:solidFill>
                  <a:srgbClr val="000000"/>
                </a:solidFill>
                <a:latin typeface="Comic Sans MS" panose="030F0902030302020204" pitchFamily="66" charset="0"/>
                <a:ea typeface="Times" pitchFamily="2" charset="0"/>
                <a:cs typeface="Times" pitchFamily="2" charset="0"/>
              </a:rPr>
              <a:t>Konversi</a:t>
            </a:r>
            <a:r>
              <a:rPr lang="en-ID" b="1" dirty="0">
                <a:solidFill>
                  <a:srgbClr val="000000"/>
                </a:solidFill>
                <a:latin typeface="Comic Sans MS" panose="030F0902030302020204" pitchFamily="66" charset="0"/>
                <a:ea typeface="Times" pitchFamily="2" charset="0"/>
                <a:cs typeface="Times" pitchFamily="2" charset="0"/>
              </a:rPr>
              <a:t>/ Transfer </a:t>
            </a:r>
            <a:r>
              <a:rPr lang="en-ID" b="1" dirty="0" err="1">
                <a:solidFill>
                  <a:srgbClr val="000000"/>
                </a:solidFill>
                <a:latin typeface="Comic Sans MS" panose="030F0902030302020204" pitchFamily="66" charset="0"/>
                <a:ea typeface="Times" pitchFamily="2" charset="0"/>
                <a:cs typeface="Times" pitchFamily="2" charset="0"/>
              </a:rPr>
              <a:t>kredit</a:t>
            </a:r>
            <a:endParaRPr lang="en-ID" b="1" dirty="0">
              <a:latin typeface="Comic Sans MS" panose="030F0902030302020204" pitchFamily="66" charset="0"/>
              <a:ea typeface="Calibri" panose="020F0502020204030204" pitchFamily="34" charset="0"/>
            </a:endParaRPr>
          </a:p>
        </p:txBody>
      </p:sp>
      <p:pic>
        <p:nvPicPr>
          <p:cNvPr id="4" name="image12.png">
            <a:extLst>
              <a:ext uri="{FF2B5EF4-FFF2-40B4-BE49-F238E27FC236}">
                <a16:creationId xmlns:a16="http://schemas.microsoft.com/office/drawing/2014/main" id="{7588AB55-8812-6F45-B3DA-438709E060EE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24592" y="1766289"/>
            <a:ext cx="10542815" cy="362258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096606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FF5D6E8-B533-8249-9381-DC9B3FE17DBF}"/>
              </a:ext>
            </a:extLst>
          </p:cNvPr>
          <p:cNvSpPr/>
          <p:nvPr/>
        </p:nvSpPr>
        <p:spPr>
          <a:xfrm>
            <a:off x="362068" y="482880"/>
            <a:ext cx="4658648" cy="5029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 startAt="2"/>
            </a:pPr>
            <a:r>
              <a:rPr lang="en-ID" sz="2000" dirty="0" err="1">
                <a:solidFill>
                  <a:srgbClr val="000000"/>
                </a:solidFill>
                <a:latin typeface="Comic Sans MS" panose="030F0902030302020204" pitchFamily="66" charset="0"/>
                <a:ea typeface="Times" pitchFamily="2" charset="0"/>
                <a:cs typeface="Times" pitchFamily="2" charset="0"/>
              </a:rPr>
              <a:t>Flowcart</a:t>
            </a:r>
            <a:r>
              <a:rPr lang="en-ID" sz="2000" dirty="0">
                <a:solidFill>
                  <a:srgbClr val="000000"/>
                </a:solidFill>
                <a:latin typeface="Comic Sans MS" panose="030F0902030302020204" pitchFamily="66" charset="0"/>
                <a:ea typeface="Times" pitchFamily="2" charset="0"/>
                <a:cs typeface="Times" pitchFamily="2" charset="0"/>
              </a:rPr>
              <a:t> Cara </a:t>
            </a:r>
            <a:r>
              <a:rPr lang="en-ID" sz="2000" dirty="0" err="1">
                <a:solidFill>
                  <a:srgbClr val="000000"/>
                </a:solidFill>
                <a:latin typeface="Comic Sans MS" panose="030F0902030302020204" pitchFamily="66" charset="0"/>
                <a:ea typeface="Times" pitchFamily="2" charset="0"/>
                <a:cs typeface="Times" pitchFamily="2" charset="0"/>
              </a:rPr>
              <a:t>Konversi</a:t>
            </a:r>
            <a:r>
              <a:rPr lang="en-ID" sz="2000" dirty="0">
                <a:solidFill>
                  <a:srgbClr val="000000"/>
                </a:solidFill>
                <a:latin typeface="Comic Sans MS" panose="030F0902030302020204" pitchFamily="66" charset="0"/>
                <a:ea typeface="Times" pitchFamily="2" charset="0"/>
                <a:cs typeface="Times" pitchFamily="2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Comic Sans MS" panose="030F0902030302020204" pitchFamily="66" charset="0"/>
                <a:ea typeface="Times" pitchFamily="2" charset="0"/>
                <a:cs typeface="Times" pitchFamily="2" charset="0"/>
              </a:rPr>
              <a:t>Matakuliah</a:t>
            </a:r>
            <a:endParaRPr lang="en-ID" sz="2000" dirty="0">
              <a:latin typeface="Comic Sans MS" panose="030F0902030302020204" pitchFamily="66" charset="0"/>
              <a:ea typeface="Calibri" panose="020F0502020204030204" pitchFamily="34" charset="0"/>
            </a:endParaRPr>
          </a:p>
        </p:txBody>
      </p:sp>
      <p:pic>
        <p:nvPicPr>
          <p:cNvPr id="3" name="image5.png">
            <a:extLst>
              <a:ext uri="{FF2B5EF4-FFF2-40B4-BE49-F238E27FC236}">
                <a16:creationId xmlns:a16="http://schemas.microsoft.com/office/drawing/2014/main" id="{6B2EC4F3-7A29-EE40-8CEB-37036C601E20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527957" y="1802991"/>
            <a:ext cx="11136085" cy="178929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918097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9B07F92-4235-C14A-ACFD-5D57613FE2EF}"/>
              </a:ext>
            </a:extLst>
          </p:cNvPr>
          <p:cNvSpPr/>
          <p:nvPr/>
        </p:nvSpPr>
        <p:spPr>
          <a:xfrm>
            <a:off x="269251" y="466552"/>
            <a:ext cx="5836854" cy="5029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 startAt="3"/>
            </a:pPr>
            <a:r>
              <a:rPr lang="en-ID" sz="2000" b="1" dirty="0" err="1">
                <a:solidFill>
                  <a:srgbClr val="000000"/>
                </a:solidFill>
                <a:latin typeface="Comic Sans MS" panose="030F0902030302020204" pitchFamily="66" charset="0"/>
                <a:ea typeface="Times" pitchFamily="2" charset="0"/>
                <a:cs typeface="Times" pitchFamily="2" charset="0"/>
              </a:rPr>
              <a:t>Flowcart</a:t>
            </a:r>
            <a:r>
              <a:rPr lang="en-ID" sz="2000" b="1" dirty="0">
                <a:solidFill>
                  <a:srgbClr val="000000"/>
                </a:solidFill>
                <a:latin typeface="Comic Sans MS" panose="030F0902030302020204" pitchFamily="66" charset="0"/>
                <a:ea typeface="Times" pitchFamily="2" charset="0"/>
                <a:cs typeface="Times" pitchFamily="2" charset="0"/>
              </a:rPr>
              <a:t> Cara </a:t>
            </a:r>
            <a:r>
              <a:rPr lang="en-ID" sz="2000" b="1" dirty="0" err="1">
                <a:solidFill>
                  <a:srgbClr val="000000"/>
                </a:solidFill>
                <a:latin typeface="Comic Sans MS" panose="030F0902030302020204" pitchFamily="66" charset="0"/>
                <a:ea typeface="Times" pitchFamily="2" charset="0"/>
                <a:cs typeface="Times" pitchFamily="2" charset="0"/>
              </a:rPr>
              <a:t>Konversi</a:t>
            </a:r>
            <a:r>
              <a:rPr lang="en-ID" sz="2000" b="1" dirty="0">
                <a:solidFill>
                  <a:srgbClr val="000000"/>
                </a:solidFill>
                <a:latin typeface="Comic Sans MS" panose="030F0902030302020204" pitchFamily="66" charset="0"/>
                <a:ea typeface="Times" pitchFamily="2" charset="0"/>
                <a:cs typeface="Times" pitchFamily="2" charset="0"/>
              </a:rPr>
              <a:t> </a:t>
            </a:r>
            <a:r>
              <a:rPr lang="en-ID" sz="2000" b="1" dirty="0" err="1">
                <a:solidFill>
                  <a:srgbClr val="000000"/>
                </a:solidFill>
                <a:latin typeface="Comic Sans MS" panose="030F0902030302020204" pitchFamily="66" charset="0"/>
                <a:ea typeface="Times" pitchFamily="2" charset="0"/>
                <a:cs typeface="Times" pitchFamily="2" charset="0"/>
              </a:rPr>
              <a:t>ke</a:t>
            </a:r>
            <a:r>
              <a:rPr lang="en-ID" sz="2000" b="1" dirty="0">
                <a:solidFill>
                  <a:srgbClr val="000000"/>
                </a:solidFill>
                <a:latin typeface="Comic Sans MS" panose="030F0902030302020204" pitchFamily="66" charset="0"/>
                <a:ea typeface="Times" pitchFamily="2" charset="0"/>
                <a:cs typeface="Times" pitchFamily="2" charset="0"/>
              </a:rPr>
              <a:t> Free Form (SKPI)</a:t>
            </a:r>
            <a:endParaRPr lang="en-ID" sz="2000" b="1" dirty="0">
              <a:latin typeface="Comic Sans MS" panose="030F0902030302020204" pitchFamily="66" charset="0"/>
              <a:ea typeface="Calibri" panose="020F0502020204030204" pitchFamily="34" charset="0"/>
            </a:endParaRPr>
          </a:p>
        </p:txBody>
      </p:sp>
      <p:pic>
        <p:nvPicPr>
          <p:cNvPr id="3" name="image7.png">
            <a:extLst>
              <a:ext uri="{FF2B5EF4-FFF2-40B4-BE49-F238E27FC236}">
                <a16:creationId xmlns:a16="http://schemas.microsoft.com/office/drawing/2014/main" id="{415CB497-9E3C-BE4F-BD37-97CC24B54982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69251" y="1644379"/>
            <a:ext cx="11046450" cy="1784622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701893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189C778-E968-6842-B68F-5766C1882C0E}"/>
              </a:ext>
            </a:extLst>
          </p:cNvPr>
          <p:cNvSpPr/>
          <p:nvPr/>
        </p:nvSpPr>
        <p:spPr>
          <a:xfrm>
            <a:off x="3690258" y="533790"/>
            <a:ext cx="46765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D" sz="2400" b="1" dirty="0">
                <a:latin typeface="Comic Sans MS" panose="030F0902030302020204" pitchFamily="66" charset="0"/>
                <a:ea typeface="Times" pitchFamily="2" charset="0"/>
                <a:cs typeface="Times" pitchFamily="2" charset="0"/>
              </a:rPr>
              <a:t>PEDOMAN FREE FORM </a:t>
            </a:r>
            <a:endParaRPr lang="en-US" sz="2400" dirty="0">
              <a:latin typeface="Comic Sans MS" panose="030F0902030302020204" pitchFamily="66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31BE1C-466D-4581-9603-C5F78FBAB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1621"/>
            <a:ext cx="10515600" cy="408051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err="1"/>
              <a:t>Fokus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program </a:t>
            </a:r>
            <a:r>
              <a:rPr lang="en-US" dirty="0" err="1"/>
              <a:t>merdeka</a:t>
            </a:r>
            <a:r>
              <a:rPr lang="en-US" dirty="0"/>
              <a:t> </a:t>
            </a:r>
            <a:r>
              <a:rPr lang="en-US" dirty="0" err="1"/>
              <a:t>belajar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pada </a:t>
            </a:r>
            <a:r>
              <a:rPr lang="en-US" b="1" dirty="0" err="1"/>
              <a:t>capaian</a:t>
            </a:r>
            <a:r>
              <a:rPr lang="en-US" b="1" dirty="0"/>
              <a:t> </a:t>
            </a:r>
            <a:r>
              <a:rPr lang="en-US" b="1" dirty="0" err="1"/>
              <a:t>pembelajaran</a:t>
            </a:r>
            <a:r>
              <a:rPr lang="en-US" b="1" dirty="0"/>
              <a:t> (</a:t>
            </a:r>
            <a:r>
              <a:rPr lang="en-US" b="1" i="1" dirty="0"/>
              <a:t>learning outcomes</a:t>
            </a:r>
            <a:r>
              <a:rPr lang="en-US" b="1" dirty="0"/>
              <a:t>). </a:t>
            </a:r>
            <a:r>
              <a:rPr lang="en-US" dirty="0" err="1"/>
              <a:t>Kurikulum</a:t>
            </a:r>
            <a:r>
              <a:rPr lang="en-US" dirty="0"/>
              <a:t> Pendidikan Tinggi pada </a:t>
            </a:r>
            <a:r>
              <a:rPr lang="en-US" dirty="0" err="1"/>
              <a:t>dasarnya</a:t>
            </a:r>
            <a:r>
              <a:rPr lang="en-US" dirty="0"/>
              <a:t>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sekedar</a:t>
            </a:r>
            <a:r>
              <a:rPr lang="en-US" dirty="0"/>
              <a:t> </a:t>
            </a:r>
            <a:r>
              <a:rPr lang="en-US" dirty="0" err="1"/>
              <a:t>kumpulan</a:t>
            </a:r>
            <a:r>
              <a:rPr lang="en-US" dirty="0"/>
              <a:t> </a:t>
            </a:r>
            <a:r>
              <a:rPr lang="en-US" dirty="0" err="1"/>
              <a:t>mata</a:t>
            </a:r>
            <a:r>
              <a:rPr lang="en-US" dirty="0"/>
              <a:t> </a:t>
            </a:r>
            <a:r>
              <a:rPr lang="en-US" dirty="0" err="1"/>
              <a:t>kuliah</a:t>
            </a:r>
            <a:r>
              <a:rPr lang="en-US" dirty="0"/>
              <a:t>,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rancangan</a:t>
            </a:r>
            <a:r>
              <a:rPr lang="en-US" dirty="0"/>
              <a:t> </a:t>
            </a:r>
            <a:r>
              <a:rPr lang="en-US" dirty="0" err="1"/>
              <a:t>serangkaian</a:t>
            </a:r>
            <a:r>
              <a:rPr lang="en-US" dirty="0"/>
              <a:t> proses Pendidikan/ </a:t>
            </a:r>
            <a:r>
              <a:rPr lang="en-US" dirty="0" err="1"/>
              <a:t>pembelajaran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i="1" dirty="0"/>
              <a:t>learning outcomes</a:t>
            </a:r>
            <a:r>
              <a:rPr lang="en-US" dirty="0"/>
              <a:t> (</a:t>
            </a:r>
            <a:r>
              <a:rPr lang="en-US" dirty="0" err="1"/>
              <a:t>capaian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/>
              <a:t>).</a:t>
            </a:r>
          </a:p>
          <a:p>
            <a:pPr algn="just"/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penyetaraan</a:t>
            </a:r>
            <a:r>
              <a:rPr lang="en-US" dirty="0"/>
              <a:t> </a:t>
            </a:r>
            <a:r>
              <a:rPr lang="en-US" dirty="0" err="1"/>
              <a:t>bobot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Merdeka </a:t>
            </a:r>
            <a:r>
              <a:rPr lang="en-US" dirty="0" err="1"/>
              <a:t>Belajar</a:t>
            </a:r>
            <a:r>
              <a:rPr lang="en-US" dirty="0"/>
              <a:t> – </a:t>
            </a:r>
            <a:r>
              <a:rPr lang="en-US" dirty="0" err="1"/>
              <a:t>Kampus</a:t>
            </a:r>
            <a:r>
              <a:rPr lang="en-US" dirty="0"/>
              <a:t> Merdeka 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dikelompokkan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2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bebas</a:t>
            </a:r>
            <a:r>
              <a:rPr lang="en-US" dirty="0"/>
              <a:t> (free form) dan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terstruktur</a:t>
            </a:r>
            <a:r>
              <a:rPr lang="en-US" dirty="0"/>
              <a:t> (structured form).</a:t>
            </a:r>
          </a:p>
          <a:p>
            <a:pPr marL="0" indent="0" algn="just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0550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CD1DBB-0D58-41C7-83E5-64CAB584B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081" y="464772"/>
            <a:ext cx="5945709" cy="45987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45CF2C-B887-4AA7-BE59-3E548FD144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0107" y="1186791"/>
            <a:ext cx="5829023" cy="450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3255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2036</TotalTime>
  <Words>205</Words>
  <Application>Microsoft Office PowerPoint</Application>
  <PresentationFormat>Widescreen</PresentationFormat>
  <Paragraphs>31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Comic Sans MS</vt:lpstr>
      <vt:lpstr>Times New Roman</vt:lpstr>
      <vt:lpstr>Office Theme</vt:lpstr>
      <vt:lpstr>PROSES KRS, KONVERSI, TRANSKRIP NILAI, FREE FORM/SKPI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NsDicky</dc:creator>
  <cp:lastModifiedBy>User</cp:lastModifiedBy>
  <cp:revision>104</cp:revision>
  <dcterms:created xsi:type="dcterms:W3CDTF">2020-06-15T05:37:10Z</dcterms:created>
  <dcterms:modified xsi:type="dcterms:W3CDTF">2022-02-25T06:40:24Z</dcterms:modified>
</cp:coreProperties>
</file>